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8" r:id="rId3"/>
    <p:sldId id="257" r:id="rId4"/>
    <p:sldId id="293" r:id="rId5"/>
    <p:sldId id="317" r:id="rId6"/>
    <p:sldId id="458" r:id="rId7"/>
    <p:sldId id="455" r:id="rId8"/>
    <p:sldId id="446" r:id="rId9"/>
    <p:sldId id="260" r:id="rId10"/>
    <p:sldId id="266" r:id="rId11"/>
    <p:sldId id="267" r:id="rId12"/>
    <p:sldId id="268" r:id="rId13"/>
    <p:sldId id="356" r:id="rId14"/>
    <p:sldId id="444" r:id="rId15"/>
    <p:sldId id="443" r:id="rId16"/>
    <p:sldId id="265" r:id="rId17"/>
    <p:sldId id="355" r:id="rId18"/>
    <p:sldId id="445" r:id="rId19"/>
    <p:sldId id="456" r:id="rId20"/>
    <p:sldId id="262" r:id="rId21"/>
    <p:sldId id="448" r:id="rId22"/>
    <p:sldId id="449" r:id="rId23"/>
    <p:sldId id="447" r:id="rId24"/>
    <p:sldId id="450" r:id="rId25"/>
    <p:sldId id="451" r:id="rId26"/>
    <p:sldId id="452" r:id="rId27"/>
    <p:sldId id="453" r:id="rId28"/>
    <p:sldId id="454" r:id="rId29"/>
    <p:sldId id="263" r:id="rId3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FE9C5-9501-430C-A88A-230A85DF335A}" type="datetimeFigureOut">
              <a:rPr lang="sv-SE" smtClean="0"/>
              <a:t>2020-04-29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6DCF6-8B3E-4C8E-8A82-19148426DE1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5761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849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AF1113-49D0-40D4-B45F-38C37B7857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CD09AB5-FB81-4205-B617-9897C0B948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7C9DA8C-70CB-4E57-A230-D7F28249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D2F6-4FBC-4259-B033-67642F5ADA84}" type="datetimeFigureOut">
              <a:rPr lang="sv-SE" smtClean="0"/>
              <a:t>2020-04-29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78D7DD8-2A82-4746-A87E-BADB1EE85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8662694-5023-4EEA-9726-43E25F3E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1C05-7E46-4EF4-A0B0-CFA4E61C5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37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9C2180-DEAE-40BE-8DEC-45C729C55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70BBE1F-F95C-48E3-A01C-D19137E2F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4BF927F-1D53-4966-B2EF-DFB91421D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D2F6-4FBC-4259-B033-67642F5ADA84}" type="datetimeFigureOut">
              <a:rPr lang="sv-SE" smtClean="0"/>
              <a:t>2020-04-29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2E42AB-8D98-495B-B73E-80710479D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493C8DE-E07C-4B55-92E8-46DFE4CBA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1C05-7E46-4EF4-A0B0-CFA4E61C5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8244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013C0C-E27E-451D-9970-7BFB97D74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54302A7-AE71-4F2C-9781-DF5FDB02C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D22D603-2E5B-49C3-A2D6-05E63887E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D2F6-4FBC-4259-B033-67642F5ADA84}" type="datetimeFigureOut">
              <a:rPr lang="sv-SE" smtClean="0"/>
              <a:t>2020-04-29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9AA4E81-FC0B-493C-B716-C4E4B6409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DBE1A2F-4279-49BA-AE18-A2D61C33B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1C05-7E46-4EF4-A0B0-CFA4E61C5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9165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DF629D-1C12-4DC9-A761-3229BF6C2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B8FB456-1B8F-4415-975A-4DDA02745E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DFC4312-BFB2-4A22-8C03-2F0D01EA7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2A344B9-C565-4525-A2FE-1CB5AC030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D2F6-4FBC-4259-B033-67642F5ADA84}" type="datetimeFigureOut">
              <a:rPr lang="sv-SE" smtClean="0"/>
              <a:t>2020-04-29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9BA44F8-D276-460D-99B3-B37A8A923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2779BAF-44C7-4FF1-9A91-BEB2EB278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1C05-7E46-4EF4-A0B0-CFA4E61C5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4520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702411-4A66-4025-977D-05591491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DA103D1-EF30-4500-8D2C-FEAD11E91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B55DF22-8204-49AB-AF01-F1BFBBF6B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0592B88-701F-4D44-9222-9294BD10B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5C04D2C-00A4-4D2E-8BD0-8E055A509E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7EBA8CE-E617-460E-8E3E-8E81EF0CF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D2F6-4FBC-4259-B033-67642F5ADA84}" type="datetimeFigureOut">
              <a:rPr lang="sv-SE" smtClean="0"/>
              <a:t>2020-04-29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4117B4F-CDFF-44B5-A3A3-78DEB395E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FA8074A-3F55-44A4-9405-5C561E1C4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1C05-7E46-4EF4-A0B0-CFA4E61C5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5115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8700FB-CEF0-42F3-BCB1-B8EFCD039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FFD13C0-5CD6-4F23-A191-58781CD50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D2F6-4FBC-4259-B033-67642F5ADA84}" type="datetimeFigureOut">
              <a:rPr lang="sv-SE" smtClean="0"/>
              <a:t>2020-04-29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EF1CF86-B004-48EB-8171-AA9CA0292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16614CE-F9D0-40C3-863C-6E18F6002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1C05-7E46-4EF4-A0B0-CFA4E61C5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907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0B0B084-653C-4024-B3EB-85FB06847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D2F6-4FBC-4259-B033-67642F5ADA84}" type="datetimeFigureOut">
              <a:rPr lang="sv-SE" smtClean="0"/>
              <a:t>2020-04-29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99651DC-3656-4024-A7E7-4ED39708E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44F79B2-ACEC-4AF8-8855-D94B5AF55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1C05-7E46-4EF4-A0B0-CFA4E61C5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2059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A0A221-0C91-445E-A5DB-FA947B1E2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F0F7B9D-A960-4E5D-BC14-AB3D0CDF1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25D8EBE-E7E7-40D0-ACB6-0BC6378370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DEEB2D8-1159-4176-B8E4-62F29160F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D2F6-4FBC-4259-B033-67642F5ADA84}" type="datetimeFigureOut">
              <a:rPr lang="sv-SE" smtClean="0"/>
              <a:t>2020-04-29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73E3E79-F364-49AF-B78B-3CB36B05A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DD40A5E-FD58-48D0-94D5-0456ED700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1C05-7E46-4EF4-A0B0-CFA4E61C5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705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381A44-79B6-4412-A95F-E89279425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F61345E-EC84-4B70-98C1-55E8691D56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73878ED-6EB5-4A0B-80F4-C02474222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4BF1516-66FA-4A1D-95F6-D379891C4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D2F6-4FBC-4259-B033-67642F5ADA84}" type="datetimeFigureOut">
              <a:rPr lang="sv-SE" smtClean="0"/>
              <a:t>2020-04-29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079AD87-1293-443D-8B54-44DBCDA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9A3FC98-B4B7-4A73-87CC-0D91F9631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1C05-7E46-4EF4-A0B0-CFA4E61C5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017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93A5C5-B321-4CB0-86CE-69BA0AC74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E8535A6-2623-46D4-8A71-934E82C4E4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516E51-F2E5-474D-BB9C-D3BA0A0F1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D2F6-4FBC-4259-B033-67642F5ADA84}" type="datetimeFigureOut">
              <a:rPr lang="sv-SE" smtClean="0"/>
              <a:t>2020-04-29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75ED984-4714-42E0-A00A-EE5C7C507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B10AE76-3046-4584-9428-0B3FECD5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1C05-7E46-4EF4-A0B0-CFA4E61C5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2331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8077980-8F17-4A07-999C-19D8EB299C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5846766-D50A-4B61-A4AC-77A520BED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0CE7F33-89AC-4A8E-B567-B139FC6A6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D2F6-4FBC-4259-B033-67642F5ADA84}" type="datetimeFigureOut">
              <a:rPr lang="sv-SE" smtClean="0"/>
              <a:t>2020-04-29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69FEEC-2E3C-4E79-9A4D-C83CD4EEB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97771C3-9618-446D-BC5C-A9D5DE9F7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F1C05-7E46-4EF4-A0B0-CFA4E61C5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6362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sv" smtClean="0"/>
              <a:pPr/>
              <a:t>‹#›</a:t>
            </a:fld>
            <a:endParaRPr lang="sv"/>
          </a:p>
        </p:txBody>
      </p:sp>
    </p:spTree>
    <p:extLst>
      <p:ext uri="{BB962C8B-B14F-4D97-AF65-F5344CB8AC3E}">
        <p14:creationId xmlns:p14="http://schemas.microsoft.com/office/powerpoint/2010/main" val="4239337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491C4B8-EC1D-4186-B245-1EF2B48A6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79AA94-40DA-4CA5-A2DF-E882023C0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92891C5-EACB-4515-BA64-5E0D784E5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CD2F6-4FBC-4259-B033-67642F5ADA84}" type="datetimeFigureOut">
              <a:rPr lang="sv-SE" smtClean="0"/>
              <a:t>2020-04-29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52172BF-6D2E-4D7F-895B-360ED21DB9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E8F2EE8-7743-4DB0-837F-565C521E2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F1C05-7E46-4EF4-A0B0-CFA4E61C5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310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rtin@accumbo.se" TargetMode="External"/><Relationship Id="rId2" Type="http://schemas.openxmlformats.org/officeDocument/2006/relationships/hyperlink" Target="http://www.accumbo.se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JP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7BB16C-2ED2-48FE-83F5-5944AC7CA9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A prospective trial of hypertension management using a telemedicine treatment approach</a:t>
            </a:r>
            <a:endParaRPr lang="sv-SE" sz="4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BE4FC52-05F7-4A3C-A05A-60FA70C3C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>
            <a:normAutofit fontScale="77500" lnSpcReduction="20000"/>
          </a:bodyPr>
          <a:lstStyle/>
          <a:p>
            <a:r>
              <a:rPr lang="sv-SE" b="1" dirty="0"/>
              <a:t>Patient </a:t>
            </a:r>
            <a:r>
              <a:rPr lang="sv-SE" b="1" dirty="0" err="1"/>
              <a:t>Centered</a:t>
            </a:r>
            <a:r>
              <a:rPr lang="sv-SE" b="1" dirty="0"/>
              <a:t> Meeting on Diabetes, </a:t>
            </a:r>
            <a:r>
              <a:rPr lang="sv-SE" b="1" dirty="0" err="1"/>
              <a:t>Dyslipidemia</a:t>
            </a:r>
            <a:r>
              <a:rPr lang="sv-SE" b="1" dirty="0"/>
              <a:t> and Hypertension </a:t>
            </a:r>
          </a:p>
          <a:p>
            <a:r>
              <a:rPr lang="sv-SE" b="1" dirty="0"/>
              <a:t>Wien 2019</a:t>
            </a:r>
          </a:p>
          <a:p>
            <a:r>
              <a:rPr lang="sv-SE" b="1" dirty="0"/>
              <a:t>Martin Carlsson MD, PhD</a:t>
            </a:r>
          </a:p>
          <a:p>
            <a:r>
              <a:rPr lang="sv-SE" b="1" dirty="0">
                <a:hlinkClick r:id="rId2"/>
              </a:rPr>
              <a:t>www.accumbo.se</a:t>
            </a:r>
            <a:endParaRPr lang="sv-SE" b="1" dirty="0"/>
          </a:p>
          <a:p>
            <a:r>
              <a:rPr lang="sv-SE" b="1" dirty="0">
                <a:hlinkClick r:id="rId3"/>
              </a:rPr>
              <a:t>martin@accumbo.se</a:t>
            </a:r>
            <a:endParaRPr lang="sv-SE" b="1" dirty="0"/>
          </a:p>
          <a:p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7946EA5-A987-498D-BB38-E453C660F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2528" y="6214286"/>
            <a:ext cx="2730943" cy="441925"/>
          </a:xfrm>
          <a:prstGeom prst="rect">
            <a:avLst/>
          </a:prstGeom>
        </p:spPr>
      </p:pic>
      <p:pic>
        <p:nvPicPr>
          <p:cNvPr id="7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C7ACEFC7-A33F-4EF4-AC6D-F8E2AD5E46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0"/>
            <a:ext cx="4822631" cy="12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13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1615427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CONFLICTS OF INTEREST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0409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v-SE" sz="2400" dirty="0"/>
              <a:t>As </a:t>
            </a:r>
            <a:r>
              <a:rPr lang="sv-SE" sz="2400" dirty="0" err="1"/>
              <a:t>conflict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Interest</a:t>
            </a:r>
            <a:r>
              <a:rPr lang="sv-SE" sz="2400" dirty="0"/>
              <a:t> discosure for </a:t>
            </a:r>
            <a:r>
              <a:rPr lang="sv-SE" sz="2400" dirty="0" err="1"/>
              <a:t>this</a:t>
            </a:r>
            <a:r>
              <a:rPr lang="sv-SE" sz="2400" dirty="0"/>
              <a:t> presentation</a:t>
            </a:r>
          </a:p>
          <a:p>
            <a:r>
              <a:rPr lang="sv-SE" sz="2400" dirty="0"/>
              <a:t>The </a:t>
            </a:r>
            <a:r>
              <a:rPr lang="sv-SE" sz="2400" dirty="0" err="1"/>
              <a:t>presenting</a:t>
            </a:r>
            <a:r>
              <a:rPr lang="sv-SE" sz="2400" dirty="0"/>
              <a:t> </a:t>
            </a:r>
            <a:r>
              <a:rPr lang="sv-SE" sz="2400" dirty="0" err="1"/>
              <a:t>author</a:t>
            </a:r>
            <a:r>
              <a:rPr lang="sv-SE" sz="2400" dirty="0"/>
              <a:t> </a:t>
            </a:r>
            <a:r>
              <a:rPr lang="sv-SE" sz="2400" b="1" dirty="0"/>
              <a:t>Martin Carlsson </a:t>
            </a:r>
            <a:r>
              <a:rPr lang="sv-SE" sz="2400" dirty="0"/>
              <a:t>is a </a:t>
            </a:r>
            <a:r>
              <a:rPr lang="sv-SE" sz="2400" dirty="0" err="1"/>
              <a:t>minority</a:t>
            </a:r>
            <a:r>
              <a:rPr lang="sv-SE" sz="2400" dirty="0"/>
              <a:t> </a:t>
            </a:r>
            <a:r>
              <a:rPr lang="sv-SE" sz="2400" dirty="0" err="1"/>
              <a:t>stockholder</a:t>
            </a:r>
            <a:r>
              <a:rPr lang="sv-SE" sz="2400" dirty="0"/>
              <a:t> and </a:t>
            </a:r>
            <a:r>
              <a:rPr lang="sv-SE" sz="2400" dirty="0" err="1"/>
              <a:t>founder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Acumbo</a:t>
            </a:r>
            <a:r>
              <a:rPr lang="sv-SE" sz="2400" dirty="0"/>
              <a:t> AB</a:t>
            </a:r>
          </a:p>
          <a:p>
            <a:r>
              <a:rPr lang="sv-SE" sz="2400" b="1" dirty="0" err="1"/>
              <a:t>Gassan</a:t>
            </a:r>
            <a:r>
              <a:rPr lang="sv-SE" sz="2400" b="1" dirty="0"/>
              <a:t> </a:t>
            </a:r>
            <a:r>
              <a:rPr lang="sv-SE" sz="2400" b="1" dirty="0" err="1"/>
              <a:t>Dharwiche</a:t>
            </a:r>
            <a:r>
              <a:rPr lang="sv-SE" sz="2400" b="1" dirty="0"/>
              <a:t> </a:t>
            </a:r>
            <a:r>
              <a:rPr lang="sv-SE" sz="2400" dirty="0"/>
              <a:t>is a </a:t>
            </a:r>
            <a:r>
              <a:rPr lang="sv-SE" sz="2400" dirty="0" err="1"/>
              <a:t>employee</a:t>
            </a:r>
            <a:r>
              <a:rPr lang="sv-SE" sz="2400" dirty="0"/>
              <a:t> in Accumbo AB</a:t>
            </a:r>
          </a:p>
          <a:p>
            <a:r>
              <a:rPr lang="sv-SE" sz="2400" dirty="0" err="1"/>
              <a:t>First</a:t>
            </a:r>
            <a:r>
              <a:rPr lang="sv-SE" sz="2400" dirty="0"/>
              <a:t> </a:t>
            </a:r>
            <a:r>
              <a:rPr lang="sv-SE" sz="2400" dirty="0" err="1"/>
              <a:t>author</a:t>
            </a:r>
            <a:r>
              <a:rPr lang="sv-SE" sz="2400" dirty="0"/>
              <a:t> </a:t>
            </a:r>
            <a:r>
              <a:rPr lang="sv-SE" sz="2400" b="1" dirty="0"/>
              <a:t>Magnus Wijkman </a:t>
            </a:r>
            <a:r>
              <a:rPr lang="sv-SE" sz="2400" dirty="0"/>
              <a:t>has no </a:t>
            </a:r>
            <a:r>
              <a:rPr lang="sv-SE" sz="2400" dirty="0" err="1"/>
              <a:t>conflicts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interest</a:t>
            </a:r>
            <a:r>
              <a:rPr lang="sv-SE" sz="2400" dirty="0"/>
              <a:t> </a:t>
            </a:r>
            <a:r>
              <a:rPr lang="sv-SE" sz="2400" dirty="0" err="1"/>
              <a:t>that</a:t>
            </a:r>
            <a:r>
              <a:rPr lang="sv-SE" sz="2400" dirty="0"/>
              <a:t> </a:t>
            </a:r>
            <a:r>
              <a:rPr lang="sv-SE" sz="2400" dirty="0" err="1"/>
              <a:t>relate</a:t>
            </a:r>
            <a:r>
              <a:rPr lang="sv-SE" sz="2400" dirty="0"/>
              <a:t> to </a:t>
            </a:r>
            <a:r>
              <a:rPr lang="sv-SE" sz="2400" dirty="0" err="1"/>
              <a:t>this</a:t>
            </a:r>
            <a:r>
              <a:rPr lang="sv-SE" sz="2400" dirty="0"/>
              <a:t> presentation</a:t>
            </a:r>
          </a:p>
          <a:p>
            <a:r>
              <a:rPr lang="sv-SE" sz="2400" b="1" dirty="0"/>
              <a:t>Fredrik Nyström </a:t>
            </a:r>
            <a:r>
              <a:rPr lang="sv-SE" sz="2400" dirty="0"/>
              <a:t>has no </a:t>
            </a:r>
            <a:r>
              <a:rPr lang="sv-SE" sz="2400" dirty="0" err="1"/>
              <a:t>conflicts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interest</a:t>
            </a:r>
            <a:r>
              <a:rPr lang="sv-SE" sz="2400" dirty="0"/>
              <a:t> </a:t>
            </a:r>
            <a:r>
              <a:rPr lang="sv-SE" sz="2400" dirty="0" err="1"/>
              <a:t>that</a:t>
            </a:r>
            <a:r>
              <a:rPr lang="sv-SE" sz="2400" dirty="0"/>
              <a:t> </a:t>
            </a:r>
            <a:r>
              <a:rPr lang="sv-SE" sz="2400" dirty="0" err="1"/>
              <a:t>relate</a:t>
            </a:r>
            <a:r>
              <a:rPr lang="sv-SE" sz="2400" dirty="0"/>
              <a:t> to </a:t>
            </a:r>
            <a:r>
              <a:rPr lang="sv-SE" sz="2400" dirty="0" err="1"/>
              <a:t>this</a:t>
            </a:r>
            <a:r>
              <a:rPr lang="sv-SE" sz="2400" dirty="0"/>
              <a:t> presentation</a:t>
            </a:r>
          </a:p>
          <a:p>
            <a:endParaRPr lang="sv-SE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103AB082-19C7-4A1A-B810-C26011749899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1131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96354B-495F-48B8-A187-20DF6648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653" y="621403"/>
            <a:ext cx="6281058" cy="1325563"/>
          </a:xfrm>
        </p:spPr>
        <p:txBody>
          <a:bodyPr>
            <a:normAutofit fontScale="90000"/>
          </a:bodyPr>
          <a:lstStyle/>
          <a:p>
            <a:r>
              <a:rPr lang="sv-SE" dirty="0"/>
              <a:t>Parts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presentation has </a:t>
            </a:r>
            <a:r>
              <a:rPr lang="sv-SE" dirty="0" err="1"/>
              <a:t>recently</a:t>
            </a:r>
            <a:r>
              <a:rPr lang="sv-SE" dirty="0"/>
              <a:t> </a:t>
            </a:r>
            <a:r>
              <a:rPr lang="sv-SE" dirty="0" err="1"/>
              <a:t>been</a:t>
            </a:r>
            <a:r>
              <a:rPr lang="sv-SE" dirty="0"/>
              <a:t> </a:t>
            </a:r>
            <a:r>
              <a:rPr lang="sv-SE" dirty="0" err="1"/>
              <a:t>accepted</a:t>
            </a:r>
            <a:r>
              <a:rPr lang="sv-SE" dirty="0"/>
              <a:t> as a </a:t>
            </a:r>
            <a:r>
              <a:rPr lang="sv-SE" dirty="0" err="1"/>
              <a:t>brief</a:t>
            </a:r>
            <a:r>
              <a:rPr lang="sv-SE" dirty="0"/>
              <a:t> </a:t>
            </a:r>
            <a:r>
              <a:rPr lang="sv-SE" dirty="0" err="1"/>
              <a:t>report</a:t>
            </a:r>
            <a:r>
              <a:rPr lang="sv-SE" dirty="0"/>
              <a:t> in: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E47C4E3-20D3-4C7B-8895-37EBAF662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653" y="2208181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Blood Pressure </a:t>
            </a:r>
            <a:r>
              <a:rPr lang="sv-SE" b="1" dirty="0" err="1"/>
              <a:t>Monitoring</a:t>
            </a:r>
            <a:r>
              <a:rPr lang="sv-SE" b="1" dirty="0"/>
              <a:t> (BPMJ)</a:t>
            </a:r>
          </a:p>
          <a:p>
            <a:pPr marL="0" indent="0">
              <a:buNone/>
            </a:pPr>
            <a:r>
              <a:rPr lang="en-US" dirty="0"/>
              <a:t>“A pilot study of hypertension management using a  telemedicine treatment approach” </a:t>
            </a:r>
            <a:endParaRPr lang="sv-SE" dirty="0"/>
          </a:p>
          <a:p>
            <a:pPr marL="0" indent="0">
              <a:buNone/>
            </a:pPr>
            <a:r>
              <a:rPr lang="sv-SE" dirty="0" err="1"/>
              <a:t>Accepted</a:t>
            </a:r>
            <a:r>
              <a:rPr lang="sv-SE" dirty="0"/>
              <a:t> </a:t>
            </a:r>
            <a:r>
              <a:rPr lang="sv-SE" dirty="0" err="1"/>
              <a:t>October</a:t>
            </a:r>
            <a:r>
              <a:rPr lang="sv-SE" dirty="0"/>
              <a:t> 2019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2100" dirty="0"/>
              <a:t>Magnus Wijkman</a:t>
            </a:r>
            <a:r>
              <a:rPr lang="en-GB" sz="2100" baseline="30000" dirty="0"/>
              <a:t>1</a:t>
            </a:r>
            <a:r>
              <a:rPr lang="en-GB" sz="2100" dirty="0"/>
              <a:t>, Martin Carlsson</a:t>
            </a:r>
            <a:r>
              <a:rPr lang="en-GB" sz="2100" baseline="30000" dirty="0"/>
              <a:t>2,3</a:t>
            </a:r>
            <a:r>
              <a:rPr lang="en-GB" sz="2100" dirty="0"/>
              <a:t>, </a:t>
            </a:r>
            <a:r>
              <a:rPr lang="en-GB" sz="2100" dirty="0" err="1"/>
              <a:t>Gassan</a:t>
            </a:r>
            <a:r>
              <a:rPr lang="en-GB" sz="2100" dirty="0"/>
              <a:t> Darwiche</a:t>
            </a:r>
            <a:r>
              <a:rPr lang="en-GB" sz="2100" baseline="30000" dirty="0"/>
              <a:t>2, 4</a:t>
            </a:r>
            <a:r>
              <a:rPr lang="en-GB" sz="2100" dirty="0"/>
              <a:t> and Fredrik H Nystrom</a:t>
            </a:r>
            <a:r>
              <a:rPr lang="en-GB" sz="2100" baseline="30000" dirty="0"/>
              <a:t>5</a:t>
            </a:r>
            <a:endParaRPr lang="sv-SE" sz="2100" dirty="0"/>
          </a:p>
          <a:p>
            <a:pPr marL="0" indent="0">
              <a:buNone/>
            </a:pPr>
            <a:endParaRPr lang="sv-SE" sz="2100" dirty="0"/>
          </a:p>
          <a:p>
            <a:pPr marL="0" indent="0">
              <a:buNone/>
            </a:pPr>
            <a:r>
              <a:rPr lang="en-GB" sz="2100" baseline="30000" dirty="0"/>
              <a:t>1</a:t>
            </a:r>
            <a:r>
              <a:rPr lang="en-GB" sz="2100" dirty="0"/>
              <a:t>Department of Internal Medicine and Department of Medical and Health Sciences, Linköping University, </a:t>
            </a:r>
            <a:r>
              <a:rPr lang="en-GB" sz="2100" dirty="0" err="1"/>
              <a:t>Norrköping</a:t>
            </a:r>
            <a:r>
              <a:rPr lang="en-GB" sz="2100" dirty="0"/>
              <a:t>, Sweden </a:t>
            </a:r>
            <a:endParaRPr lang="sv-SE" sz="2100" dirty="0"/>
          </a:p>
          <a:p>
            <a:pPr marL="0" indent="0">
              <a:buNone/>
            </a:pPr>
            <a:r>
              <a:rPr lang="en-GB" sz="2100" baseline="30000" dirty="0"/>
              <a:t>2</a:t>
            </a:r>
            <a:r>
              <a:rPr lang="en-GB" sz="2100" dirty="0"/>
              <a:t>Accumbo AB, Kalmar, Sweden </a:t>
            </a:r>
            <a:endParaRPr lang="sv-SE" sz="2100" dirty="0"/>
          </a:p>
          <a:p>
            <a:pPr marL="0" indent="0">
              <a:buNone/>
            </a:pPr>
            <a:r>
              <a:rPr lang="en-GB" sz="2100" baseline="30000" dirty="0"/>
              <a:t>3</a:t>
            </a:r>
            <a:r>
              <a:rPr lang="en-GB" sz="2100" dirty="0"/>
              <a:t>Department of Medicine and Optometry, Linnaeus University, Kalmar, Sweden</a:t>
            </a:r>
            <a:endParaRPr lang="sv-SE" sz="2100" dirty="0"/>
          </a:p>
          <a:p>
            <a:pPr marL="0" indent="0">
              <a:buNone/>
            </a:pPr>
            <a:r>
              <a:rPr lang="en-GB" sz="2100" baseline="30000" dirty="0"/>
              <a:t>4</a:t>
            </a:r>
            <a:r>
              <a:rPr lang="en-GB" sz="2100" dirty="0"/>
              <a:t>Department of Clinical Sciences, Faculty of Medicine, Lund University, Malmö, Sweden</a:t>
            </a:r>
            <a:endParaRPr lang="sv-SE" sz="2100" dirty="0"/>
          </a:p>
          <a:p>
            <a:pPr marL="0" indent="0">
              <a:buNone/>
            </a:pPr>
            <a:r>
              <a:rPr lang="en-GB" sz="2100" baseline="30000" dirty="0"/>
              <a:t>5</a:t>
            </a:r>
            <a:r>
              <a:rPr lang="en-GB" sz="2100" dirty="0"/>
              <a:t>Department of Medical and Health Sciences, Linköping University, Linköping, Sweden</a:t>
            </a:r>
            <a:endParaRPr lang="sv-SE" sz="2100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pic>
        <p:nvPicPr>
          <p:cNvPr id="5" name="Shape 150">
            <a:extLst>
              <a:ext uri="{FF2B5EF4-FFF2-40B4-BE49-F238E27FC236}">
                <a16:creationId xmlns:a16="http://schemas.microsoft.com/office/drawing/2014/main" id="{22AAC0CA-1A3F-4344-A3A0-B03DF22C474C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4083511D-597E-4068-BEC1-04286A7AB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3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AF31BF7-BEE5-4DF5-AA81-F95D22B0A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091106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Hypertension is the major global cause of premature death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16E35E-8A8E-40A8-A934-142D69908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Globally, elevated blood pressure is the leading risk factor for mortality and morbidity, accounting for 7% of global disability adjusted life years and 9.4 million deaths in 2010.</a:t>
            </a:r>
            <a:endParaRPr lang="en-US" b="1" baseline="30000" dirty="0"/>
          </a:p>
          <a:p>
            <a:pPr marL="0" indent="0">
              <a:buNone/>
            </a:pPr>
            <a:endParaRPr lang="en-US" b="1" baseline="30000" dirty="0"/>
          </a:p>
          <a:p>
            <a:pPr marL="0" indent="0">
              <a:buNone/>
            </a:pPr>
            <a:r>
              <a:rPr lang="en-US" sz="1400" dirty="0"/>
              <a:t>(Lim SS, Vos T, Flaxman AD, </a:t>
            </a:r>
            <a:r>
              <a:rPr lang="en-US" sz="1400" dirty="0">
                <a:effectLst/>
              </a:rPr>
              <a:t>et al.</a:t>
            </a:r>
            <a:r>
              <a:rPr lang="en-US" sz="1400" dirty="0"/>
              <a:t> A comparative risk assessment of burden of disease and injury attributable to 67 risk factors and risk factor clusters in 21 regions, 1990-2010: a systematic analysis for the Global Burden of Disease Study 2010.</a:t>
            </a:r>
            <a:r>
              <a:rPr lang="en-US" sz="1400" b="1" dirty="0"/>
              <a:t>Lancet</a:t>
            </a:r>
            <a:r>
              <a:rPr lang="en-US" sz="1400" dirty="0"/>
              <a:t>. 2012; </a:t>
            </a:r>
            <a:r>
              <a:rPr lang="en-US" sz="1400" i="1" dirty="0"/>
              <a:t>380</a:t>
            </a:r>
            <a:r>
              <a:rPr lang="en-US" sz="1400" dirty="0"/>
              <a:t>:2224–2260. </a:t>
            </a:r>
            <a:r>
              <a:rPr lang="en-US" sz="1400" dirty="0" err="1"/>
              <a:t>doi</a:t>
            </a:r>
            <a:r>
              <a:rPr lang="en-US" sz="1400" dirty="0"/>
              <a:t>: 10.1016/S0140-6736(12)61766-8)</a:t>
            </a:r>
            <a:endParaRPr lang="sv-SE" sz="1400" dirty="0"/>
          </a:p>
        </p:txBody>
      </p:sp>
      <p:pic>
        <p:nvPicPr>
          <p:cNvPr id="4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0C70262-D825-4AB7-B92D-C817DC413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7" name="Shape 150">
            <a:extLst>
              <a:ext uri="{FF2B5EF4-FFF2-40B4-BE49-F238E27FC236}">
                <a16:creationId xmlns:a16="http://schemas.microsoft.com/office/drawing/2014/main" id="{0C41999D-FC7C-408D-8765-C94F87DCFC6F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4972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C82ECF-65E3-4C7F-B9C1-26300EE28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sv-SE" dirty="0"/>
              <a:t>Bad blood pressure Control </a:t>
            </a:r>
            <a:r>
              <a:rPr lang="sv-SE" dirty="0" err="1"/>
              <a:t>worldwide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CC7C24F-5DD9-4021-B11A-4001EE97A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265" y="2141537"/>
            <a:ext cx="10515600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Worldwide only 40 % of patients with hypertension are treated</a:t>
            </a:r>
          </a:p>
          <a:p>
            <a:r>
              <a:rPr lang="en-US" dirty="0"/>
              <a:t>Of these, only less than  35 % are controlled to a BP of &lt;140/ 90 mmHg</a:t>
            </a:r>
          </a:p>
          <a:p>
            <a:r>
              <a:rPr lang="en-US" dirty="0"/>
              <a:t>Hypertension is a lifelong, mostly </a:t>
            </a:r>
            <a:r>
              <a:rPr lang="en-US" b="1" dirty="0"/>
              <a:t>asymptomatic</a:t>
            </a:r>
            <a:r>
              <a:rPr lang="en-US" dirty="0"/>
              <a:t> condition: patient has to weight future benefits with today's burden of treatment (cost, effort and side effects)</a:t>
            </a:r>
          </a:p>
          <a:p>
            <a:r>
              <a:rPr lang="en-US" dirty="0"/>
              <a:t>Therefore it is important to </a:t>
            </a:r>
            <a:r>
              <a:rPr lang="en-US" b="1" dirty="0"/>
              <a:t>involve patients in the decision to treat elevated BP and in choosing medications.</a:t>
            </a:r>
            <a:r>
              <a:rPr lang="en-US" dirty="0"/>
              <a:t> Educate and provide feedback about the harms of high BP and the benefits of treating elevated BP</a:t>
            </a:r>
            <a:endParaRPr lang="sv-SE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sv-SE" sz="1600" dirty="0" err="1"/>
              <a:t>Chow</a:t>
            </a:r>
            <a:r>
              <a:rPr lang="sv-SE" sz="1600" dirty="0"/>
              <a:t> CK et al , PURE </a:t>
            </a:r>
            <a:r>
              <a:rPr lang="sv-SE" sz="1600" dirty="0" err="1"/>
              <a:t>Study</a:t>
            </a:r>
            <a:r>
              <a:rPr lang="sv-SE" sz="1600" dirty="0"/>
              <a:t> </a:t>
            </a:r>
            <a:r>
              <a:rPr lang="sv-SE" sz="1600" dirty="0" err="1"/>
              <a:t>Investigators</a:t>
            </a:r>
            <a:r>
              <a:rPr lang="sv-SE" sz="1600" dirty="0"/>
              <a:t>. </a:t>
            </a:r>
            <a:r>
              <a:rPr lang="sv-SE" sz="1600" dirty="0" err="1"/>
              <a:t>Prevalence</a:t>
            </a:r>
            <a:r>
              <a:rPr lang="sv-SE" sz="1600" dirty="0"/>
              <a:t>, </a:t>
            </a:r>
            <a:r>
              <a:rPr lang="sv-SE" sz="1600" dirty="0" err="1"/>
              <a:t>awareness</a:t>
            </a:r>
            <a:r>
              <a:rPr lang="sv-SE" sz="1600" dirty="0"/>
              <a:t>, </a:t>
            </a:r>
            <a:r>
              <a:rPr lang="sv-SE" sz="1600" dirty="0" err="1"/>
              <a:t>treatment</a:t>
            </a:r>
            <a:r>
              <a:rPr lang="sv-SE" sz="1600" dirty="0"/>
              <a:t>, and </a:t>
            </a:r>
            <a:r>
              <a:rPr lang="sv-SE" sz="1600" dirty="0" err="1"/>
              <a:t>control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hypertension in rural and urban </a:t>
            </a:r>
            <a:r>
              <a:rPr lang="sv-SE" sz="1600" dirty="0" err="1"/>
              <a:t>communities</a:t>
            </a:r>
            <a:r>
              <a:rPr lang="sv-SE" sz="1600" dirty="0"/>
              <a:t> in </a:t>
            </a:r>
            <a:r>
              <a:rPr lang="sv-SE" sz="1600" dirty="0" err="1"/>
              <a:t>high</a:t>
            </a:r>
            <a:r>
              <a:rPr lang="sv-SE" sz="1600" dirty="0"/>
              <a:t>-, </a:t>
            </a:r>
            <a:r>
              <a:rPr lang="sv-SE" sz="1600" dirty="0" err="1"/>
              <a:t>middle</a:t>
            </a:r>
            <a:r>
              <a:rPr lang="sv-SE" sz="1600" dirty="0"/>
              <a:t>-, and </a:t>
            </a:r>
            <a:r>
              <a:rPr lang="sv-SE" sz="1600" dirty="0" err="1"/>
              <a:t>low-income</a:t>
            </a:r>
            <a:r>
              <a:rPr lang="sv-SE" sz="1600" dirty="0"/>
              <a:t> </a:t>
            </a:r>
            <a:r>
              <a:rPr lang="sv-SE" sz="1600" dirty="0" err="1"/>
              <a:t>countries</a:t>
            </a:r>
            <a:r>
              <a:rPr lang="sv-SE" sz="1600" dirty="0"/>
              <a:t>. JAMA 2013;310:959–968</a:t>
            </a:r>
          </a:p>
        </p:txBody>
      </p:sp>
      <p:pic>
        <p:nvPicPr>
          <p:cNvPr id="4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0DE3ADC4-BFB1-43D6-9585-D3C9D03FD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5" name="Shape 150">
            <a:extLst>
              <a:ext uri="{FF2B5EF4-FFF2-40B4-BE49-F238E27FC236}">
                <a16:creationId xmlns:a16="http://schemas.microsoft.com/office/drawing/2014/main" id="{252249F1-3FDA-43C0-A37A-46AB33FF0EE4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9926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C82ECF-65E3-4C7F-B9C1-26300EE28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GB" altLang="sv-SE" dirty="0">
                <a:ea typeface="Calibri" panose="020F0502020204030204" pitchFamily="34" charset="0"/>
                <a:cs typeface="Times New Roman" panose="02020603050405020304" pitchFamily="18" charset="0"/>
              </a:rPr>
              <a:t>Home blood pressure monitoring (HBPM)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CC7C24F-5DD9-4021-B11A-4001EE97A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 </a:t>
            </a:r>
            <a:r>
              <a:rPr kumimoji="0" lang="en-GB" altLang="sv-S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Home blood pressure monitoring (HBPM) as part of hypertension management is now recommended in European as well as American guidelines and there is a growing interest in telemedicine as part of the management of hypertension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GB" altLang="sv-S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altLang="sv-SE" dirty="0">
                <a:ea typeface="Calibri" panose="020F0502020204030204" pitchFamily="34" charset="0"/>
                <a:cs typeface="Times New Roman" panose="02020603050405020304" pitchFamily="18" charset="0"/>
              </a:rPr>
              <a:t>Novel technological solutions such as telemedicine solutions may promote self management, </a:t>
            </a:r>
            <a:r>
              <a:rPr lang="en-GB" altLang="sv-SE" dirty="0" err="1">
                <a:ea typeface="Calibri" panose="020F0502020204030204" pitchFamily="34" charset="0"/>
                <a:cs typeface="Times New Roman" panose="02020603050405020304" pitchFamily="18" charset="0"/>
              </a:rPr>
              <a:t>leda</a:t>
            </a:r>
            <a:r>
              <a:rPr lang="en-GB" altLang="sv-SE" dirty="0">
                <a:ea typeface="Calibri" panose="020F0502020204030204" pitchFamily="34" charset="0"/>
                <a:cs typeface="Times New Roman" panose="02020603050405020304" pitchFamily="18" charset="0"/>
              </a:rPr>
              <a:t> to increased empowerment and facilitate feedback and interaction between users and healthcare providers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GB" altLang="sv-SE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GB" altLang="sv-S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Very few (less than 2%) commercially available apps for hypertension management are developed by healthcare professionals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GB" altLang="sv-S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600" dirty="0"/>
          </a:p>
        </p:txBody>
      </p:sp>
      <p:pic>
        <p:nvPicPr>
          <p:cNvPr id="4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0DE3ADC4-BFB1-43D6-9585-D3C9D03FD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5" name="Shape 150">
            <a:extLst>
              <a:ext uri="{FF2B5EF4-FFF2-40B4-BE49-F238E27FC236}">
                <a16:creationId xmlns:a16="http://schemas.microsoft.com/office/drawing/2014/main" id="{252249F1-3FDA-43C0-A37A-46AB33FF0EE4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4802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75588" y="-12428"/>
            <a:ext cx="10515600" cy="1325563"/>
          </a:xfrm>
        </p:spPr>
        <p:txBody>
          <a:bodyPr/>
          <a:lstStyle/>
          <a:p>
            <a:pPr algn="ctr"/>
            <a:r>
              <a:rPr lang="sv-SE" dirty="0" err="1"/>
              <a:t>Aims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Study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6" y="215070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altLang="sv-SE" dirty="0">
                <a:ea typeface="Calibri" panose="020F0502020204030204" pitchFamily="34" charset="0"/>
                <a:cs typeface="Times New Roman" panose="02020603050405020304" pitchFamily="18" charset="0"/>
              </a:rPr>
              <a:t>The present study represents and effort to develop an evidence-based telemedicine solution for hypertension management that will increase and enhance the interaction between patient and physicians</a:t>
            </a:r>
            <a:r>
              <a:rPr kumimoji="0" lang="en-GB" altLang="sv-S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kumimoji="0" lang="en-GB" altLang="sv-S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/>
              <a:t>To investigate if home BP measurements combined with telemonitoring based on a smartphone application increased the proportion of patients with controlled hypertension during three months.</a:t>
            </a:r>
            <a:endParaRPr lang="sv-SE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C3B41299-3D3E-4115-A3F6-66E6450FC3E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9192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90825" y="0"/>
            <a:ext cx="10515600" cy="1325563"/>
          </a:xfrm>
        </p:spPr>
        <p:txBody>
          <a:bodyPr/>
          <a:lstStyle/>
          <a:p>
            <a:pPr algn="ctr"/>
            <a:r>
              <a:rPr lang="sv-SE" dirty="0" err="1"/>
              <a:t>Ethics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158" y="1953478"/>
            <a:ext cx="10515600" cy="4351338"/>
          </a:xfrm>
        </p:spPr>
        <p:txBody>
          <a:bodyPr/>
          <a:lstStyle/>
          <a:p>
            <a:r>
              <a:rPr lang="en-GB" dirty="0"/>
              <a:t>The study was approved by the </a:t>
            </a:r>
            <a:r>
              <a:rPr lang="en-GB" b="1" dirty="0"/>
              <a:t>Regional Ethics Committee </a:t>
            </a:r>
            <a:r>
              <a:rPr lang="en-GB" dirty="0"/>
              <a:t>of Linköping and performed in accordance with the Declaration of Helsinki of 1975 </a:t>
            </a:r>
          </a:p>
          <a:p>
            <a:r>
              <a:rPr lang="en-GB" dirty="0"/>
              <a:t>The </a:t>
            </a:r>
            <a:r>
              <a:rPr lang="en-GB" b="1" dirty="0"/>
              <a:t>ClinicalTrials.gov </a:t>
            </a:r>
            <a:r>
              <a:rPr lang="en-GB" dirty="0"/>
              <a:t>ID number</a:t>
            </a:r>
            <a:r>
              <a:rPr lang="en-GB" b="1" i="1" dirty="0"/>
              <a:t> </a:t>
            </a:r>
            <a:r>
              <a:rPr lang="en-GB" dirty="0"/>
              <a:t>NCT03908710</a:t>
            </a:r>
            <a:r>
              <a:rPr lang="en-GB" b="1" dirty="0"/>
              <a:t> </a:t>
            </a:r>
          </a:p>
          <a:p>
            <a:r>
              <a:rPr lang="en-GB" dirty="0"/>
              <a:t>The communication between the patient application (client) and the system cloud service (server) and all the saved data were </a:t>
            </a:r>
            <a:r>
              <a:rPr lang="en-GB" b="1" dirty="0"/>
              <a:t>encrypted</a:t>
            </a:r>
          </a:p>
          <a:p>
            <a:r>
              <a:rPr lang="en-GB" dirty="0"/>
              <a:t>The medical technical system was developed in accordance with the Swedish Patient Data Act, the National Board of Health and Welfare's regulations on record keeping and the Data Protection Regulation (</a:t>
            </a:r>
            <a:r>
              <a:rPr lang="en-GB" b="1" dirty="0"/>
              <a:t>GDPR</a:t>
            </a:r>
            <a:r>
              <a:rPr lang="en-GB" dirty="0"/>
              <a:t>) </a:t>
            </a: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C3B41299-3D3E-4115-A3F6-66E6450FC3E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8489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114816"/>
            <a:ext cx="5611260" cy="1325563"/>
          </a:xfrm>
        </p:spPr>
        <p:txBody>
          <a:bodyPr/>
          <a:lstStyle/>
          <a:p>
            <a:pPr algn="ctr"/>
            <a:r>
              <a:rPr lang="sv-SE" dirty="0" err="1"/>
              <a:t>Methods</a:t>
            </a:r>
            <a:r>
              <a:rPr lang="sv-SE" dirty="0"/>
              <a:t> and </a:t>
            </a:r>
            <a:r>
              <a:rPr lang="sv-SE" dirty="0" err="1"/>
              <a:t>inclusion</a:t>
            </a:r>
            <a:r>
              <a:rPr lang="sv-SE" dirty="0"/>
              <a:t> </a:t>
            </a:r>
            <a:r>
              <a:rPr lang="sv-SE" dirty="0" err="1"/>
              <a:t>criteria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158" y="1860259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172 patients (78 men and 94 women) between 35-70 years, diagnosed with primary hypertension </a:t>
            </a:r>
          </a:p>
          <a:p>
            <a:r>
              <a:rPr lang="en-GB" dirty="0"/>
              <a:t>Prescribed at least one and no more than three antihypertensive drugs </a:t>
            </a:r>
          </a:p>
          <a:p>
            <a:r>
              <a:rPr lang="en-GB" dirty="0" err="1"/>
              <a:t>Iphone</a:t>
            </a:r>
            <a:r>
              <a:rPr lang="en-GB" dirty="0"/>
              <a:t> owner with access to electronic ID (Swedish </a:t>
            </a:r>
            <a:r>
              <a:rPr lang="en-GB" dirty="0" err="1"/>
              <a:t>BankID</a:t>
            </a:r>
            <a:r>
              <a:rPr lang="en-GB" dirty="0"/>
              <a:t>) to which the dedicated ACCUMBO software (app) was downloaded. </a:t>
            </a:r>
          </a:p>
          <a:p>
            <a:r>
              <a:rPr lang="en-GB" dirty="0"/>
              <a:t>Blood and urine samples were collected at local laboratories</a:t>
            </a:r>
          </a:p>
          <a:p>
            <a:r>
              <a:rPr lang="en-GB" dirty="0"/>
              <a:t>Lab personnel instructed patients to measure the blood pressure (BP) in the sitting position after 5 min of rest</a:t>
            </a:r>
          </a:p>
          <a:p>
            <a:r>
              <a:rPr lang="en-GB" dirty="0"/>
              <a:t>We compared the CE-labelled Bluetooth-equipped </a:t>
            </a:r>
            <a:r>
              <a:rPr lang="en-GB" dirty="0" err="1"/>
              <a:t>oscillometric</a:t>
            </a:r>
            <a:r>
              <a:rPr lang="en-GB" dirty="0"/>
              <a:t> BP monitor (Truly Instrument Limited, Hong Kong, China)with an Omron M6 Comfort monitor (Omron, Kyoto, Japan). No bias was found</a:t>
            </a:r>
          </a:p>
          <a:p>
            <a:endParaRPr lang="en-GB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0230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114816"/>
            <a:ext cx="5611260" cy="1325563"/>
          </a:xfrm>
        </p:spPr>
        <p:txBody>
          <a:bodyPr/>
          <a:lstStyle/>
          <a:p>
            <a:pPr algn="ctr"/>
            <a:r>
              <a:rPr lang="sv-SE" dirty="0" err="1"/>
              <a:t>Exclusion</a:t>
            </a:r>
            <a:r>
              <a:rPr lang="sv-SE" dirty="0"/>
              <a:t> </a:t>
            </a:r>
            <a:r>
              <a:rPr lang="sv-SE" dirty="0" err="1"/>
              <a:t>criteria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158" y="186025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(</a:t>
            </a:r>
            <a:r>
              <a:rPr lang="en-GB" dirty="0"/>
              <a:t>all according to patient´s self-reporting)</a:t>
            </a:r>
            <a:endParaRPr lang="sv-SE" dirty="0"/>
          </a:p>
          <a:p>
            <a:r>
              <a:rPr lang="en-GB" dirty="0"/>
              <a:t>Secondary Hypertension </a:t>
            </a:r>
          </a:p>
          <a:p>
            <a:r>
              <a:rPr lang="en-GB" dirty="0"/>
              <a:t>Previous Stroke, previous Myocardial infarction</a:t>
            </a:r>
          </a:p>
          <a:p>
            <a:r>
              <a:rPr lang="en-GB" dirty="0"/>
              <a:t>Known Heart failure, known Arrhythmia </a:t>
            </a:r>
          </a:p>
          <a:p>
            <a:r>
              <a:rPr lang="en-GB" dirty="0"/>
              <a:t>Severe Renal failure (GFR&lt;30)</a:t>
            </a:r>
          </a:p>
          <a:p>
            <a:r>
              <a:rPr lang="en-GB" dirty="0"/>
              <a:t>known Dementia </a:t>
            </a:r>
          </a:p>
          <a:p>
            <a:r>
              <a:rPr lang="en-GB" dirty="0"/>
              <a:t>known Diabetes Mellitus  </a:t>
            </a:r>
          </a:p>
          <a:p>
            <a:r>
              <a:rPr lang="en-GB" dirty="0"/>
              <a:t>On-going Pregnancy </a:t>
            </a:r>
            <a:endParaRPr lang="sv-SE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209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0" y="114816"/>
            <a:ext cx="6284653" cy="1325563"/>
          </a:xfrm>
        </p:spPr>
        <p:txBody>
          <a:bodyPr/>
          <a:lstStyle/>
          <a:p>
            <a:pPr algn="ctr"/>
            <a:r>
              <a:rPr lang="en-GB" dirty="0"/>
              <a:t>Questionnaire in the app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0431" y="1544181"/>
            <a:ext cx="6880207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The patients received instructions in the app, supported by a video link, about </a:t>
            </a:r>
            <a:r>
              <a:rPr lang="en-GB" b="1" dirty="0"/>
              <a:t>how to perform BP measurements</a:t>
            </a:r>
            <a:r>
              <a:rPr lang="en-GB" dirty="0"/>
              <a:t> in a standardized manner in their home. 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 questionnaire </a:t>
            </a:r>
            <a:r>
              <a:rPr lang="en-GB" dirty="0"/>
              <a:t>(140 questions) was filled in electronically by the participant via the smartphone app</a:t>
            </a:r>
          </a:p>
          <a:p>
            <a:r>
              <a:rPr lang="en-GB" dirty="0"/>
              <a:t>On-going medication </a:t>
            </a:r>
          </a:p>
          <a:p>
            <a:r>
              <a:rPr lang="en-GB" dirty="0"/>
              <a:t>Hypertension history/ treatment, ongoing symptoms,  concomitant diagnoses, life-style factors, heredity etc </a:t>
            </a:r>
          </a:p>
          <a:p>
            <a:r>
              <a:rPr lang="en-GB" dirty="0"/>
              <a:t>Anthropometric data (weigh, waist, length). </a:t>
            </a:r>
            <a:endParaRPr lang="sv-SE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76049209-B7EB-4063-9099-B26133FF1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44181"/>
            <a:ext cx="2446405" cy="43513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33801F1B-DD80-4951-82D3-2FB94984CB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5597" y="1544182"/>
            <a:ext cx="2446403" cy="435133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0876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80" y="534696"/>
            <a:ext cx="693899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Home blood pressure measurements during the first two weeks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158" y="1860259"/>
            <a:ext cx="6938995" cy="4351338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Participants </a:t>
            </a:r>
            <a:r>
              <a:rPr lang="en-GB" dirty="0" err="1"/>
              <a:t>measureed</a:t>
            </a:r>
            <a:r>
              <a:rPr lang="en-GB" dirty="0"/>
              <a:t> their blood pressure on at least seven days in the morning (before breakfast) and on at least seven days in the evening. </a:t>
            </a:r>
          </a:p>
          <a:p>
            <a:r>
              <a:rPr lang="en-GB" dirty="0"/>
              <a:t>Two measurements were carried out during each occasion and the mean blood pressure value was displayed. </a:t>
            </a:r>
          </a:p>
          <a:p>
            <a:r>
              <a:rPr lang="en-GB" dirty="0"/>
              <a:t>If the systolic or diastolic BP differed more than 7 mmHg between the two measurements, a third measurement was made by the patient and the mean between the second and third measurements was calculated. </a:t>
            </a:r>
          </a:p>
          <a:p>
            <a:r>
              <a:rPr lang="en-GB" dirty="0"/>
              <a:t>The patient could see the development of the blood pressure in a graph and in a colour graded gauge meter</a:t>
            </a:r>
            <a:endParaRPr lang="sv-SE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1E2B746A-CFD1-4133-81BA-FC9CB2100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5548" y="1573843"/>
            <a:ext cx="2650856" cy="47149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4379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80" y="534696"/>
            <a:ext cx="6938995" cy="1325563"/>
          </a:xfrm>
        </p:spPr>
        <p:txBody>
          <a:bodyPr>
            <a:normAutofit/>
          </a:bodyPr>
          <a:lstStyle/>
          <a:p>
            <a:pPr algn="ctr"/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158" y="1698055"/>
            <a:ext cx="7864458" cy="4997741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The study physician could see the same data as the patient and was alerted through </a:t>
            </a:r>
            <a:r>
              <a:rPr lang="en-GB" b="1" dirty="0"/>
              <a:t>automated notifications </a:t>
            </a:r>
            <a:r>
              <a:rPr lang="en-GB" dirty="0"/>
              <a:t>in the medical record system in case of exceedingly high (&gt;190 systolic BP and/or &gt;115 mmHg diastolic BP) or low BP values (systolic BP &lt; 110 mmHg). </a:t>
            </a:r>
          </a:p>
          <a:p>
            <a:r>
              <a:rPr lang="en-GB" dirty="0"/>
              <a:t>By using the </a:t>
            </a:r>
            <a:r>
              <a:rPr lang="en-GB" b="1" dirty="0"/>
              <a:t>chat function </a:t>
            </a:r>
            <a:r>
              <a:rPr lang="en-GB" dirty="0"/>
              <a:t>in the smartphone app, the patients could send messages to the study physician at any time, and the study physician usually responded within 24 hours on weekdays. </a:t>
            </a:r>
          </a:p>
          <a:p>
            <a:pPr marL="0" indent="0">
              <a:buNone/>
            </a:pPr>
            <a:r>
              <a:rPr lang="en-GB" dirty="0"/>
              <a:t>Additional measurements were not included in the mean blood pressure calculations </a:t>
            </a:r>
          </a:p>
          <a:p>
            <a:r>
              <a:rPr lang="en-GB" dirty="0"/>
              <a:t> </a:t>
            </a:r>
            <a:r>
              <a:rPr lang="en-GB" b="1" dirty="0"/>
              <a:t>Orthostatic blood pressure measurements </a:t>
            </a:r>
            <a:r>
              <a:rPr lang="en-GB" dirty="0"/>
              <a:t>(heart rate and blood pressure measurement in sitting and standing after 1 and 3 minutes, </a:t>
            </a:r>
          </a:p>
          <a:p>
            <a:r>
              <a:rPr lang="en-GB" dirty="0"/>
              <a:t>The study physician also automatically also received information recordings performed when the patient perceived symptoms that could be blood pressure related such as </a:t>
            </a:r>
            <a:r>
              <a:rPr lang="en-GB" b="1" dirty="0"/>
              <a:t>palpitations, dizziness, headache</a:t>
            </a:r>
            <a:r>
              <a:rPr lang="en-GB" dirty="0"/>
              <a:t> etc. </a:t>
            </a:r>
            <a:endParaRPr lang="sv-SE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F5A25BA-2F5D-411E-800D-7BC9679070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82" t="19445" r="21852" b="25833"/>
          <a:stretch/>
        </p:blipFill>
        <p:spPr>
          <a:xfrm>
            <a:off x="8649573" y="1765952"/>
            <a:ext cx="3233269" cy="38255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0E6C9510-1B61-40D1-84B0-52E1831199F2}"/>
              </a:ext>
            </a:extLst>
          </p:cNvPr>
          <p:cNvSpPr txBox="1">
            <a:spLocks/>
          </p:cNvSpPr>
          <p:nvPr/>
        </p:nvSpPr>
        <p:spPr>
          <a:xfrm>
            <a:off x="92377" y="343418"/>
            <a:ext cx="69389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 err="1"/>
              <a:t>Notifications</a:t>
            </a:r>
            <a:r>
              <a:rPr lang="sv-SE" dirty="0"/>
              <a:t> to </a:t>
            </a:r>
            <a:r>
              <a:rPr lang="sv-SE" dirty="0" err="1"/>
              <a:t>doctor</a:t>
            </a:r>
            <a:r>
              <a:rPr lang="sv-SE" dirty="0"/>
              <a:t>, </a:t>
            </a:r>
            <a:r>
              <a:rPr lang="sv-SE" dirty="0" err="1"/>
              <a:t>chat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patient and extra </a:t>
            </a:r>
            <a:r>
              <a:rPr lang="sv-SE" dirty="0" err="1"/>
              <a:t>measurements</a:t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46306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80" y="534696"/>
            <a:ext cx="6938995" cy="1325563"/>
          </a:xfrm>
        </p:spPr>
        <p:txBody>
          <a:bodyPr>
            <a:normAutofit/>
          </a:bodyPr>
          <a:lstStyle/>
          <a:p>
            <a:pPr algn="ctr"/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158" y="1477703"/>
            <a:ext cx="9430460" cy="4997741"/>
          </a:xfrm>
        </p:spPr>
        <p:txBody>
          <a:bodyPr>
            <a:normAutofit/>
          </a:bodyPr>
          <a:lstStyle/>
          <a:p>
            <a:r>
              <a:rPr lang="en-GB" dirty="0"/>
              <a:t>If mean BP values were above target (BP &gt; 135/85 mmHg) a follow-up was planned after two weeks and patients could be referred for extra lab tests</a:t>
            </a:r>
            <a:endParaRPr lang="sv-SE" dirty="0"/>
          </a:p>
          <a:p>
            <a:r>
              <a:rPr lang="en-GB" dirty="0"/>
              <a:t>If a sitting BP &lt; 110 mmHg), or if dizziness was reported, patients were asked to perform additional seated blood pressure measurements followed by readings after 1 and after 3 minutes in the standing position. </a:t>
            </a:r>
          </a:p>
          <a:p>
            <a:r>
              <a:rPr lang="en-GB" dirty="0"/>
              <a:t>the medication could then be reduced or changed, as judged appropriate according to the treating physician. </a:t>
            </a:r>
            <a:endParaRPr lang="sv-SE" dirty="0"/>
          </a:p>
          <a:p>
            <a:endParaRPr lang="sv-SE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9F586989-2A0B-4213-A30F-50CBD229D8EB}"/>
              </a:ext>
            </a:extLst>
          </p:cNvPr>
          <p:cNvSpPr txBox="1">
            <a:spLocks/>
          </p:cNvSpPr>
          <p:nvPr/>
        </p:nvSpPr>
        <p:spPr>
          <a:xfrm>
            <a:off x="92377" y="343418"/>
            <a:ext cx="69389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/>
              <a:t>Blood pressure (BP) </a:t>
            </a:r>
            <a:r>
              <a:rPr lang="sv-SE" dirty="0" err="1"/>
              <a:t>targets</a:t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05428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B9EA82-0C9D-4A6A-AA5D-EBF835DA0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61597" y="384769"/>
            <a:ext cx="11360800" cy="763600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 err="1"/>
              <a:t>Our</a:t>
            </a:r>
            <a:r>
              <a:rPr lang="sv-SE" dirty="0"/>
              <a:t> Medical Record System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3C90230-6132-46C0-AC5F-FAC1A9E96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575" y="1737317"/>
            <a:ext cx="3470600" cy="4555200"/>
          </a:xfrm>
        </p:spPr>
        <p:txBody>
          <a:bodyPr/>
          <a:lstStyle/>
          <a:p>
            <a:r>
              <a:rPr lang="sv-SE" sz="2133" b="1" dirty="0"/>
              <a:t>BP </a:t>
            </a:r>
            <a:r>
              <a:rPr lang="sv-SE" sz="2133" b="1" dirty="0" err="1"/>
              <a:t>measurements</a:t>
            </a:r>
            <a:endParaRPr lang="sv-SE" sz="2133" b="1" dirty="0"/>
          </a:p>
          <a:p>
            <a:r>
              <a:rPr lang="sv-SE" sz="2133" b="1" dirty="0"/>
              <a:t>Chatt</a:t>
            </a:r>
          </a:p>
          <a:p>
            <a:r>
              <a:rPr lang="sv-SE" sz="2133" b="1" dirty="0" err="1"/>
              <a:t>Questionnaire</a:t>
            </a:r>
            <a:endParaRPr lang="sv-SE" sz="2133" b="1" dirty="0"/>
          </a:p>
          <a:p>
            <a:r>
              <a:rPr lang="sv-SE" sz="2133" b="1" dirty="0"/>
              <a:t>Decision support system</a:t>
            </a:r>
          </a:p>
          <a:p>
            <a:r>
              <a:rPr lang="sv-SE" sz="2133" b="1" dirty="0" err="1"/>
              <a:t>Drug</a:t>
            </a:r>
            <a:r>
              <a:rPr lang="sv-SE" sz="2133" b="1" dirty="0"/>
              <a:t> list and </a:t>
            </a:r>
            <a:r>
              <a:rPr lang="sv-SE" sz="2133" b="1" dirty="0" err="1"/>
              <a:t>prescription</a:t>
            </a:r>
            <a:endParaRPr lang="sv-SE" sz="2133" b="1" dirty="0"/>
          </a:p>
          <a:p>
            <a:r>
              <a:rPr lang="sv-SE" sz="2133" b="1" dirty="0" err="1"/>
              <a:t>Laboratory</a:t>
            </a:r>
            <a:r>
              <a:rPr lang="sv-SE" sz="2133" b="1" dirty="0"/>
              <a:t> </a:t>
            </a:r>
            <a:r>
              <a:rPr lang="sv-SE" sz="2133" b="1" dirty="0" err="1"/>
              <a:t>analysis</a:t>
            </a:r>
            <a:endParaRPr lang="sv-SE" sz="2133" b="1" dirty="0"/>
          </a:p>
          <a:p>
            <a:r>
              <a:rPr lang="sv-SE" sz="2133" b="1" dirty="0" err="1"/>
              <a:t>LifeStyle</a:t>
            </a:r>
            <a:r>
              <a:rPr lang="sv-SE" sz="2133" b="1" dirty="0"/>
              <a:t> support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EC25C7C-44EC-4AB4-9687-C4546F982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41" t="13334" r="1768" b="6944"/>
          <a:stretch/>
        </p:blipFill>
        <p:spPr>
          <a:xfrm>
            <a:off x="3918803" y="1647826"/>
            <a:ext cx="8273197" cy="3981449"/>
          </a:xfrm>
          <a:prstGeom prst="rect">
            <a:avLst/>
          </a:prstGeom>
        </p:spPr>
      </p:pic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FF9E1B79-391F-4D5A-8EC5-710627BA5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226F3A8F-7DB4-42C8-BEC5-FC88262F0DC1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7773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32B66ED5-C6C1-4831-9E56-4D0ACD0C80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95" t="23576" r="57692" b="45238"/>
          <a:stretch/>
        </p:blipFill>
        <p:spPr>
          <a:xfrm>
            <a:off x="1138335" y="0"/>
            <a:ext cx="9069355" cy="7031856"/>
          </a:xfrm>
          <a:prstGeom prst="rect">
            <a:avLst/>
          </a:prstGeom>
        </p:spPr>
      </p:pic>
      <p:pic>
        <p:nvPicPr>
          <p:cNvPr id="11" name="Shape 150">
            <a:extLst>
              <a:ext uri="{FF2B5EF4-FFF2-40B4-BE49-F238E27FC236}">
                <a16:creationId xmlns:a16="http://schemas.microsoft.com/office/drawing/2014/main" id="{A05D8945-B959-425D-9CC0-F1D55538AF64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672F6512-62A8-467E-A273-606D5F8525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02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/>
        </p:nvSpPr>
        <p:spPr>
          <a:xfrm>
            <a:off x="0" y="-1"/>
            <a:ext cx="12212000" cy="6908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8" name="Shape 98"/>
          <p:cNvSpPr txBox="1">
            <a:spLocks noGrp="1"/>
          </p:cNvSpPr>
          <p:nvPr>
            <p:ph type="title" idx="4294967295"/>
          </p:nvPr>
        </p:nvSpPr>
        <p:spPr>
          <a:xfrm>
            <a:off x="-191814" y="119366"/>
            <a:ext cx="9701600" cy="82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sv-SE" sz="4267" dirty="0" err="1"/>
              <a:t>Measurements</a:t>
            </a:r>
            <a:endParaRPr sz="4267" dirty="0">
              <a:solidFill>
                <a:srgbClr val="72053A"/>
              </a:solidFill>
            </a:endParaRPr>
          </a:p>
        </p:txBody>
      </p:sp>
      <p:sp>
        <p:nvSpPr>
          <p:cNvPr id="100" name="Shape 100"/>
          <p:cNvSpPr txBox="1">
            <a:spLocks noGrp="1"/>
          </p:cNvSpPr>
          <p:nvPr>
            <p:ph type="body" idx="4294967295"/>
          </p:nvPr>
        </p:nvSpPr>
        <p:spPr>
          <a:xfrm>
            <a:off x="921835" y="2827145"/>
            <a:ext cx="10378068" cy="408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133"/>
              </a:spcAft>
              <a:buNone/>
            </a:pPr>
            <a:r>
              <a:rPr lang="sv-SE" sz="2133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0" indent="0" algn="ctr">
              <a:spcBef>
                <a:spcPts val="0"/>
              </a:spcBef>
              <a:spcAft>
                <a:spcPts val="2133"/>
              </a:spcAft>
              <a:buNone/>
            </a:pPr>
            <a:r>
              <a:rPr lang="sv-SE" sz="2133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sv-SE" sz="2133" dirty="0">
                <a:solidFill>
                  <a:srgbClr val="34343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133" dirty="0">
              <a:solidFill>
                <a:srgbClr val="34343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032B138-75B0-47D0-919A-2FACD9DEB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33" y="1061545"/>
            <a:ext cx="3106247" cy="55249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17761612-5F56-4F41-A4F0-B95151C1D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6711" y="1061541"/>
            <a:ext cx="3106248" cy="55249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E7DB8E9-40C5-4545-9A29-EFC8F9070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0520" y="1061539"/>
            <a:ext cx="3106248" cy="55249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Shape 150">
            <a:extLst>
              <a:ext uri="{FF2B5EF4-FFF2-40B4-BE49-F238E27FC236}">
                <a16:creationId xmlns:a16="http://schemas.microsoft.com/office/drawing/2014/main" id="{0FC3DE50-D7AD-4697-84B5-3E3BD720F8B0}"/>
              </a:ext>
            </a:extLst>
          </p:cNvPr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79863" y="6158205"/>
            <a:ext cx="529042" cy="5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2DB4946C-3BB8-4888-9ADA-0E8F052552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0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80" y="534696"/>
            <a:ext cx="6938995" cy="1325563"/>
          </a:xfrm>
        </p:spPr>
        <p:txBody>
          <a:bodyPr>
            <a:normAutofit/>
          </a:bodyPr>
          <a:lstStyle/>
          <a:p>
            <a:pPr algn="ctr"/>
            <a:br>
              <a:rPr lang="sv-SE" dirty="0"/>
            </a:br>
            <a:endParaRPr lang="sv-SE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9F586989-2A0B-4213-A30F-50CBD229D8EB}"/>
              </a:ext>
            </a:extLst>
          </p:cNvPr>
          <p:cNvSpPr txBox="1">
            <a:spLocks/>
          </p:cNvSpPr>
          <p:nvPr/>
        </p:nvSpPr>
        <p:spPr>
          <a:xfrm>
            <a:off x="92377" y="343418"/>
            <a:ext cx="69389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 err="1"/>
              <a:t>Baseline</a:t>
            </a:r>
            <a:r>
              <a:rPr lang="sv-SE" dirty="0"/>
              <a:t> </a:t>
            </a:r>
            <a:r>
              <a:rPr lang="sv-SE" dirty="0" err="1"/>
              <a:t>characteristics</a:t>
            </a:r>
            <a:br>
              <a:rPr lang="sv-SE" dirty="0"/>
            </a:br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27E6A95-6229-4FEE-A023-35E9C0FFFE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42" t="29021" r="63394" b="18135"/>
          <a:stretch/>
        </p:blipFill>
        <p:spPr>
          <a:xfrm>
            <a:off x="309158" y="1714088"/>
            <a:ext cx="7578561" cy="48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54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80" y="534696"/>
            <a:ext cx="6938995" cy="1325563"/>
          </a:xfrm>
        </p:spPr>
        <p:txBody>
          <a:bodyPr>
            <a:normAutofit/>
          </a:bodyPr>
          <a:lstStyle/>
          <a:p>
            <a:pPr algn="ctr"/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81" y="2291435"/>
            <a:ext cx="10000912" cy="4997741"/>
          </a:xfrm>
        </p:spPr>
        <p:txBody>
          <a:bodyPr>
            <a:normAutofit/>
          </a:bodyPr>
          <a:lstStyle/>
          <a:p>
            <a:r>
              <a:rPr lang="en-GB" dirty="0"/>
              <a:t>Patients were followed for three months and were instructed to measure their BP regularly throughout the study period</a:t>
            </a:r>
          </a:p>
          <a:p>
            <a:r>
              <a:rPr lang="en-GB" dirty="0"/>
              <a:t>At the end of the study, an anonymized </a:t>
            </a:r>
            <a:r>
              <a:rPr lang="en-GB" b="1" dirty="0"/>
              <a:t>questionnaire</a:t>
            </a:r>
            <a:r>
              <a:rPr lang="en-GB" dirty="0"/>
              <a:t> about how the smartphone application was perceived was sent to all participants. </a:t>
            </a:r>
            <a:endParaRPr lang="sv-SE" dirty="0"/>
          </a:p>
          <a:p>
            <a:endParaRPr lang="sv-SE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9F586989-2A0B-4213-A30F-50CBD229D8EB}"/>
              </a:ext>
            </a:extLst>
          </p:cNvPr>
          <p:cNvSpPr txBox="1">
            <a:spLocks/>
          </p:cNvSpPr>
          <p:nvPr/>
        </p:nvSpPr>
        <p:spPr>
          <a:xfrm>
            <a:off x="92377" y="343418"/>
            <a:ext cx="69389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 err="1"/>
              <a:t>Follow-up</a:t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57610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03713" y="-41379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Initial blood pressure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64" y="1617292"/>
            <a:ext cx="10515600" cy="4351338"/>
          </a:xfrm>
        </p:spPr>
        <p:txBody>
          <a:bodyPr/>
          <a:lstStyle/>
          <a:p>
            <a:r>
              <a:rPr lang="en-GB" dirty="0"/>
              <a:t>No difference between the first BP measurement with the reference Omron M6 device and the ACCUMBO monitor at the start of the trial (ACCUMBO: 134.0±16 / 88.2±11mmHg, Omron M6: 134.5±15 / 88.5±11mmHg, p= NS</a:t>
            </a:r>
          </a:p>
          <a:p>
            <a:r>
              <a:rPr lang="en-GB" dirty="0"/>
              <a:t>The mean home BP during the first week of the trial was slightly lower 132.2±12 / 86.7±9.0 mmHg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0061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03713" y="-41379"/>
            <a:ext cx="10515600" cy="1325563"/>
          </a:xfrm>
        </p:spPr>
        <p:txBody>
          <a:bodyPr>
            <a:normAutofit/>
          </a:bodyPr>
          <a:lstStyle/>
          <a:p>
            <a:pPr algn="ctr"/>
            <a:br>
              <a:rPr lang="sv-SE" dirty="0"/>
            </a:br>
            <a:r>
              <a:rPr lang="sv-SE" dirty="0"/>
              <a:t>Changes in blood pressure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64" y="1865120"/>
            <a:ext cx="6033636" cy="4351338"/>
          </a:xfrm>
        </p:spPr>
        <p:txBody>
          <a:bodyPr>
            <a:normAutofit fontScale="92500"/>
          </a:bodyPr>
          <a:lstStyle/>
          <a:p>
            <a:r>
              <a:rPr lang="en-GB" dirty="0"/>
              <a:t>The 117 patients with home blood pressures above target during the first week had their BP lowered (from 138.0±9.0 / 91.3±6.5 mmHg to 133.4±8.0 / 88.6±6.1 mmHg, p&lt; 0.001 for SBP and p&lt; 0.0001 for DBP, respectively)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Their number of prescribed antihypertensive drugs/day increased significantly (from 1.71±0.94 / day to 2.00±0.92 / day, p &lt; 0.0001).               </a:t>
            </a:r>
            <a:endParaRPr lang="sv-SE" dirty="0"/>
          </a:p>
          <a:p>
            <a:endParaRPr lang="en-GB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3A6C5852-D8A2-493F-8C8B-94A9A50A7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89" t="26464" r="66326" b="10365"/>
          <a:stretch/>
        </p:blipFill>
        <p:spPr>
          <a:xfrm>
            <a:off x="6774025" y="1603862"/>
            <a:ext cx="4082531" cy="422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46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03713" y="-413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sv-SE" dirty="0"/>
            </a:br>
            <a:r>
              <a:rPr lang="sv-SE" dirty="0"/>
              <a:t>Changes in blood pressure in </a:t>
            </a:r>
            <a:br>
              <a:rPr lang="sv-SE" dirty="0"/>
            </a:br>
            <a:r>
              <a:rPr lang="sv-SE" dirty="0"/>
              <a:t>patients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initially</a:t>
            </a:r>
            <a:r>
              <a:rPr lang="sv-SE" dirty="0"/>
              <a:t> </a:t>
            </a:r>
            <a:r>
              <a:rPr lang="sv-SE" dirty="0" err="1"/>
              <a:t>low</a:t>
            </a:r>
            <a:r>
              <a:rPr lang="sv-SE" dirty="0"/>
              <a:t> BP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64" y="1617292"/>
            <a:ext cx="10515600" cy="4351338"/>
          </a:xfrm>
        </p:spPr>
        <p:txBody>
          <a:bodyPr/>
          <a:lstStyle/>
          <a:p>
            <a:r>
              <a:rPr lang="en-GB" dirty="0"/>
              <a:t> In patients in which the blood pressure lowering medication was reduced due to </a:t>
            </a:r>
            <a:r>
              <a:rPr lang="en-GB" b="1" dirty="0"/>
              <a:t>hypotension</a:t>
            </a:r>
            <a:r>
              <a:rPr lang="en-GB" dirty="0"/>
              <a:t> (defined as sitting SBP &lt; 110 mmHg) or due to self-reported hypotensive symptoms in combination with confirmed orthostatic hypotension.</a:t>
            </a:r>
          </a:p>
          <a:p>
            <a:r>
              <a:rPr lang="en-GB" dirty="0"/>
              <a:t>BP rose from 110.7±1.5 / 74.4±1.8 mmHg the first week to 122.9±6.9 / 82.4±4.7 mmHg at the end of the trial (P &lt;0.001 for both SBP and DBP).         </a:t>
            </a:r>
            <a:endParaRPr lang="sv-SE" dirty="0"/>
          </a:p>
          <a:p>
            <a:endParaRPr lang="en-GB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49835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7660" y="291729"/>
            <a:ext cx="663118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Experience of the treatment approach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64" y="161729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Overall, 166 of the patients participated in the questionnaire in the end of the trial</a:t>
            </a:r>
          </a:p>
          <a:p>
            <a:r>
              <a:rPr lang="en-GB" dirty="0"/>
              <a:t>The overall treatment and service during the trial</a:t>
            </a:r>
          </a:p>
          <a:p>
            <a:r>
              <a:rPr lang="en-GB" dirty="0"/>
              <a:t>A question regarding how difficult it was to use the BP monitor at home</a:t>
            </a:r>
          </a:p>
          <a:p>
            <a:r>
              <a:rPr lang="en-GB" dirty="0"/>
              <a:t>A question concerning the perceived care quality</a:t>
            </a:r>
          </a:p>
          <a:p>
            <a:r>
              <a:rPr lang="en-GB" dirty="0"/>
              <a:t>Question whether they would like to continue using the service or not</a:t>
            </a:r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8534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7660" y="291729"/>
            <a:ext cx="663118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The overall treatment and service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20" y="2009182"/>
            <a:ext cx="5786182" cy="20403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/>
              <a:t>Was rated as </a:t>
            </a:r>
          </a:p>
          <a:p>
            <a:r>
              <a:rPr lang="en-GB" sz="2400" dirty="0"/>
              <a:t>“very good” by 107 participants (65%), </a:t>
            </a:r>
          </a:p>
          <a:p>
            <a:r>
              <a:rPr lang="en-GB" sz="2400" dirty="0"/>
              <a:t>“fairly good” by 54 participants (33%), </a:t>
            </a:r>
          </a:p>
          <a:p>
            <a:r>
              <a:rPr lang="en-GB" sz="2400" dirty="0"/>
              <a:t>“not bad/not good” by three participants (2%) </a:t>
            </a:r>
          </a:p>
          <a:p>
            <a:pPr marL="0" indent="0">
              <a:buNone/>
            </a:pPr>
            <a:r>
              <a:rPr lang="en-GB" sz="2400" dirty="0"/>
              <a:t>and </a:t>
            </a:r>
          </a:p>
          <a:p>
            <a:pPr marL="0" indent="0">
              <a:buNone/>
            </a:pPr>
            <a:r>
              <a:rPr lang="en-GB" sz="2400" dirty="0"/>
              <a:t>“rather bad” by 1 participant (1%).</a:t>
            </a:r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BFF69C1E-9CF6-4FFF-8EB1-D87E733885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238" t="17211" r="63112" b="38436"/>
          <a:stretch/>
        </p:blipFill>
        <p:spPr>
          <a:xfrm>
            <a:off x="5603078" y="1912782"/>
            <a:ext cx="6588922" cy="347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90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7660" y="291729"/>
            <a:ext cx="663118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Not difficult using the BP monitor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64" y="1747926"/>
            <a:ext cx="5265416" cy="4351338"/>
          </a:xfrm>
        </p:spPr>
        <p:txBody>
          <a:bodyPr>
            <a:normAutofit/>
          </a:bodyPr>
          <a:lstStyle/>
          <a:p>
            <a:r>
              <a:rPr lang="en-GB" sz="2400" dirty="0"/>
              <a:t>109 (68%) reported that they found the Blood pressure monitor and the </a:t>
            </a:r>
            <a:r>
              <a:rPr lang="en-GB" sz="2400" dirty="0" err="1"/>
              <a:t>appit</a:t>
            </a:r>
            <a:r>
              <a:rPr lang="en-GB" sz="2400" dirty="0"/>
              <a:t> “very ease” to use, </a:t>
            </a:r>
          </a:p>
          <a:p>
            <a:r>
              <a:rPr lang="en-GB" sz="2400" dirty="0"/>
              <a:t>33 (21%) responded “fairly easy”, </a:t>
            </a:r>
          </a:p>
          <a:p>
            <a:r>
              <a:rPr lang="en-GB" sz="2400" dirty="0"/>
              <a:t>10 (6%) responded “neither easy nor difficult”, </a:t>
            </a:r>
          </a:p>
          <a:p>
            <a:r>
              <a:rPr lang="en-GB" sz="2400" dirty="0"/>
              <a:t>seven (4%) responded “fairly difficult” </a:t>
            </a:r>
          </a:p>
          <a:p>
            <a:pPr marL="0" indent="0">
              <a:buNone/>
            </a:pPr>
            <a:r>
              <a:rPr lang="en-GB" sz="2400" dirty="0"/>
              <a:t>and </a:t>
            </a:r>
          </a:p>
          <a:p>
            <a:r>
              <a:rPr lang="en-GB" sz="2400" dirty="0"/>
              <a:t>one participant (&lt;1%) responded “very difficult to use”.</a:t>
            </a:r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3B4C92E0-0FEE-4EE3-9C42-94DC410A3F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622" t="25264" r="62500" b="28639"/>
          <a:stretch/>
        </p:blipFill>
        <p:spPr>
          <a:xfrm>
            <a:off x="5498303" y="1680623"/>
            <a:ext cx="6665546" cy="361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99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4" y="592453"/>
            <a:ext cx="663118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 question concerning the perceived care quality</a:t>
            </a:r>
            <a:br>
              <a:rPr lang="en-GB" dirty="0"/>
            </a:b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64" y="1617292"/>
            <a:ext cx="5825252" cy="4351338"/>
          </a:xfrm>
        </p:spPr>
        <p:txBody>
          <a:bodyPr>
            <a:normAutofit/>
          </a:bodyPr>
          <a:lstStyle/>
          <a:p>
            <a:r>
              <a:rPr lang="en-GB" sz="2400" dirty="0"/>
              <a:t>There were 58 (37%) who rated the care quality as “very high”, </a:t>
            </a:r>
          </a:p>
          <a:p>
            <a:r>
              <a:rPr lang="en-GB" sz="2400" dirty="0"/>
              <a:t>53 (34%) who rated it as “fairly high”, </a:t>
            </a:r>
          </a:p>
          <a:p>
            <a:r>
              <a:rPr lang="en-GB" sz="2400" dirty="0"/>
              <a:t>41 (26%) who rated it as “neither low nor high” </a:t>
            </a:r>
          </a:p>
          <a:p>
            <a:r>
              <a:rPr lang="en-GB" sz="2400" dirty="0"/>
              <a:t>four (3%) who rated it as “fairly low”. </a:t>
            </a:r>
          </a:p>
          <a:p>
            <a:r>
              <a:rPr lang="en-GB" sz="2400" dirty="0"/>
              <a:t>No participant rated the care quality as “very low”. </a:t>
            </a:r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953B56C1-5221-4F5C-92EB-6B303A5328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005" t="38164" r="64030" b="20748"/>
          <a:stretch/>
        </p:blipFill>
        <p:spPr>
          <a:xfrm>
            <a:off x="5766318" y="1693490"/>
            <a:ext cx="6291785" cy="331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7467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46126"/>
            <a:ext cx="663118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 question whether they would like to continue using the service or not</a:t>
            </a:r>
            <a:br>
              <a:rPr lang="en-GB" dirty="0"/>
            </a:br>
            <a:br>
              <a:rPr lang="en-GB" dirty="0"/>
            </a:b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29021"/>
            <a:ext cx="5187820" cy="4351338"/>
          </a:xfrm>
        </p:spPr>
        <p:txBody>
          <a:bodyPr/>
          <a:lstStyle/>
          <a:p>
            <a:r>
              <a:rPr lang="en-GB" sz="2400" dirty="0"/>
              <a:t>107 of these (69%) answered “yes, definitely”, </a:t>
            </a:r>
          </a:p>
          <a:p>
            <a:r>
              <a:rPr lang="en-GB" sz="2400" dirty="0"/>
              <a:t>35 (23%) responded “maybe”, </a:t>
            </a:r>
          </a:p>
          <a:p>
            <a:r>
              <a:rPr lang="en-GB" sz="2400" dirty="0"/>
              <a:t>10 (6%) answered “do not know”  </a:t>
            </a:r>
          </a:p>
          <a:p>
            <a:r>
              <a:rPr lang="en-GB" sz="2400" dirty="0"/>
              <a:t>three (2%) answered “probably not” </a:t>
            </a:r>
          </a:p>
          <a:p>
            <a:r>
              <a:rPr lang="en-GB" sz="2400" dirty="0"/>
              <a:t>No participant answered that they would “definitely not” want to continue using the service. </a:t>
            </a:r>
            <a:endParaRPr lang="sv-SE" sz="2400" dirty="0"/>
          </a:p>
          <a:p>
            <a:endParaRPr lang="en-GB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279A760A-D9BC-4996-A2B4-65E762DCEF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63" t="32177" r="64031" b="26462"/>
          <a:stretch/>
        </p:blipFill>
        <p:spPr>
          <a:xfrm>
            <a:off x="5315338" y="2129021"/>
            <a:ext cx="6746033" cy="344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881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18388" y="0"/>
            <a:ext cx="10515600" cy="1325563"/>
          </a:xfrm>
        </p:spPr>
        <p:txBody>
          <a:bodyPr/>
          <a:lstStyle/>
          <a:p>
            <a:pPr algn="ctr"/>
            <a:r>
              <a:rPr lang="sv-SE" dirty="0" err="1"/>
              <a:t>Conclusion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9" y="175088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To summarize, </a:t>
            </a:r>
          </a:p>
          <a:p>
            <a:pPr marL="0" indent="0">
              <a:buNone/>
            </a:pPr>
            <a:r>
              <a:rPr lang="en-GB" dirty="0"/>
              <a:t>we prospectively evaluated home blood pressure levels in patients with treated hypertension who used a telemedicine healthcare management system which allowed continuous communication between physician and patient via a smartphone application. </a:t>
            </a:r>
          </a:p>
          <a:p>
            <a:pPr marL="0" indent="0">
              <a:buNone/>
            </a:pPr>
            <a:r>
              <a:rPr lang="en-GB" dirty="0"/>
              <a:t>We found improved blood pressure values in patients with initial refractory hypertension, while too low blood pressure values were avoided in patients with initial hypotension. </a:t>
            </a: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12161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F129D-DFDD-4994-A632-25E024B8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1615427"/>
            <a:ext cx="10515600" cy="1325563"/>
          </a:xfrm>
        </p:spPr>
        <p:txBody>
          <a:bodyPr/>
          <a:lstStyle/>
          <a:p>
            <a:pPr algn="ctr"/>
            <a:r>
              <a:rPr lang="sv-SE" dirty="0" err="1"/>
              <a:t>Discussion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0642B2-B8CC-4F76-AD40-08757619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373" y="294099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We believe that this was achieved both by an increasing number of antihypertensive medications, but also by enhanced communication between physician and patients which facilitated a healthy lifestyle.</a:t>
            </a:r>
            <a:endParaRPr lang="sv-SE" dirty="0"/>
          </a:p>
        </p:txBody>
      </p:sp>
      <p:pic>
        <p:nvPicPr>
          <p:cNvPr id="5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ADF1F2-0BD8-4F9A-9337-9ECEA9CE5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69" y="-12428"/>
            <a:ext cx="4822631" cy="1267663"/>
          </a:xfrm>
          <a:prstGeom prst="rect">
            <a:avLst/>
          </a:prstGeom>
        </p:spPr>
      </p:pic>
      <p:pic>
        <p:nvPicPr>
          <p:cNvPr id="6" name="Shape 150">
            <a:extLst>
              <a:ext uri="{FF2B5EF4-FFF2-40B4-BE49-F238E27FC236}">
                <a16:creationId xmlns:a16="http://schemas.microsoft.com/office/drawing/2014/main" id="{6ECA4218-85FC-4CA4-853C-C2F3A444280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102221"/>
            <a:ext cx="529042" cy="58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0990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1989</Words>
  <Application>Microsoft Office PowerPoint</Application>
  <PresentationFormat>Bredbild</PresentationFormat>
  <Paragraphs>158</Paragraphs>
  <Slides>29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Montserrat</vt:lpstr>
      <vt:lpstr>Office-tema</vt:lpstr>
      <vt:lpstr>A prospective trial of hypertension management using a telemedicine treatment approach</vt:lpstr>
      <vt:lpstr>CONFLICTS OF INTEREST</vt:lpstr>
      <vt:lpstr>Parts of this presentation has recently been accepted as a brief report in:</vt:lpstr>
      <vt:lpstr>Hypertension is the major global cause of premature death</vt:lpstr>
      <vt:lpstr>Bad blood pressure Control worldwide</vt:lpstr>
      <vt:lpstr>Home blood pressure monitoring (HBPM)</vt:lpstr>
      <vt:lpstr>Aims of the Study</vt:lpstr>
      <vt:lpstr>Ethics</vt:lpstr>
      <vt:lpstr>Methods and inclusion criteria</vt:lpstr>
      <vt:lpstr>Exclusion criteria</vt:lpstr>
      <vt:lpstr>Questionnaire in the app</vt:lpstr>
      <vt:lpstr>Home blood pressure measurements during the first two weeks </vt:lpstr>
      <vt:lpstr> </vt:lpstr>
      <vt:lpstr> </vt:lpstr>
      <vt:lpstr>Our Medical Record System</vt:lpstr>
      <vt:lpstr>PowerPoint-presentation</vt:lpstr>
      <vt:lpstr>Measurements</vt:lpstr>
      <vt:lpstr> </vt:lpstr>
      <vt:lpstr> </vt:lpstr>
      <vt:lpstr>Initial blood pressure</vt:lpstr>
      <vt:lpstr> Changes in blood pressure</vt:lpstr>
      <vt:lpstr> Changes in blood pressure in  patients with initially low BP</vt:lpstr>
      <vt:lpstr>Experience of the treatment approach </vt:lpstr>
      <vt:lpstr>The overall treatment and service </vt:lpstr>
      <vt:lpstr>Not difficult using the BP monitor </vt:lpstr>
      <vt:lpstr>A question concerning the perceived care quality  </vt:lpstr>
      <vt:lpstr>A question whether they would like to continue using the service or not   </vt:lpstr>
      <vt:lpstr>Conclusion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prospective trial of hypertension management using a telemedicine treatment approach</dc:title>
  <dc:creator>Martin Carlsson</dc:creator>
  <cp:lastModifiedBy>Ulrika Lönnbom</cp:lastModifiedBy>
  <cp:revision>43</cp:revision>
  <dcterms:created xsi:type="dcterms:W3CDTF">2019-10-20T08:53:25Z</dcterms:created>
  <dcterms:modified xsi:type="dcterms:W3CDTF">2020-04-29T19:59:29Z</dcterms:modified>
</cp:coreProperties>
</file>